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256" r:id="rId3"/>
    <p:sldId id="659" r:id="rId4"/>
    <p:sldId id="660" r:id="rId5"/>
    <p:sldId id="661" r:id="rId6"/>
    <p:sldId id="672" r:id="rId7"/>
    <p:sldId id="662" r:id="rId8"/>
    <p:sldId id="663" r:id="rId9"/>
    <p:sldId id="669" r:id="rId10"/>
    <p:sldId id="667" r:id="rId11"/>
    <p:sldId id="664" r:id="rId12"/>
    <p:sldId id="671" r:id="rId13"/>
    <p:sldId id="674" r:id="rId14"/>
    <p:sldId id="673" r:id="rId15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2344D3-48BB-42F5-87E9-6FD83819C559}">
          <p14:sldIdLst>
            <p14:sldId id="256"/>
          </p14:sldIdLst>
        </p14:section>
        <p14:section name="본문" id="{B2AB04EB-D03C-4DE9-8175-E0D4A6AB0B88}">
          <p14:sldIdLst>
            <p14:sldId id="659"/>
            <p14:sldId id="660"/>
            <p14:sldId id="661"/>
            <p14:sldId id="672"/>
            <p14:sldId id="662"/>
            <p14:sldId id="663"/>
            <p14:sldId id="669"/>
            <p14:sldId id="667"/>
            <p14:sldId id="664"/>
            <p14:sldId id="671"/>
            <p14:sldId id="674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62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1F497D"/>
    <a:srgbClr val="0000FF"/>
    <a:srgbClr val="7030A0"/>
    <a:srgbClr val="92D050"/>
    <a:srgbClr val="0070C0"/>
    <a:srgbClr val="00BAF2"/>
    <a:srgbClr val="004F98"/>
    <a:srgbClr val="7FC23F"/>
    <a:srgbClr val="FEA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6340" autoAdjust="0"/>
  </p:normalViewPr>
  <p:slideViewPr>
    <p:cSldViewPr>
      <p:cViewPr varScale="1">
        <p:scale>
          <a:sx n="110" d="100"/>
          <a:sy n="110" d="100"/>
        </p:scale>
        <p:origin x="1128" y="114"/>
      </p:cViewPr>
      <p:guideLst>
        <p:guide orient="horz" pos="2931"/>
        <p:guide pos="62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25" d="100"/>
          <a:sy n="125" d="100"/>
        </p:scale>
        <p:origin x="3036" y="-13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C99F9-6FB9-449F-90B3-A3D562843D62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1258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31258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C832B-0863-4D63-8BFF-44F73FB91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93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4EFB9-F7BD-4DD6-86DF-1C3651D92216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39C2F-AC45-4FA2-A63A-09DD557A5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0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04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39C2F-AC45-4FA2-A63A-09DD557A53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7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BA5792A-0434-4B93-9594-2D377AA038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89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78E52AF4-525E-41BB-BEA9-8587E5F0AD38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6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C30DA91E-B9D6-4C21-8F9C-AAB56C855F31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5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F1CE-9CBA-46FC-B587-7EFE8C64416C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419" r="10782" b="4900"/>
          <a:stretch/>
        </p:blipFill>
        <p:spPr>
          <a:xfrm>
            <a:off x="350490" y="260650"/>
            <a:ext cx="1147628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6A1E7-B71A-46B3-B98F-382654C728B1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17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E991-11A0-449A-82CE-83454452F610}" type="datetime1">
              <a:rPr lang="ko-KR" altLang="en-US" smtClean="0"/>
              <a:t>2023-04-10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41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4C4A-2E81-4E33-BEA4-512A310CE6DD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45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356A-4930-4D1F-8B03-56D77DE755CA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7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12E9-107D-4C0A-A53E-97DB441C9EC6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1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933C7-9A5C-4ADA-9528-A5B56DE75B23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2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7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8C8A-2492-40F9-A4BA-7FEE63634C30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8B3D171-78BD-4BDE-A801-C267E5918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463" y="117004"/>
            <a:ext cx="7098789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ln>
                  <a:noFill/>
                </a:ln>
                <a:solidFill>
                  <a:schemeClr val="tx2"/>
                </a:solidFill>
              </a:defRPr>
            </a:lvl1pPr>
            <a:lvl2pPr marL="457188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16463" y="1196751"/>
            <a:ext cx="9673075" cy="5040561"/>
          </a:xfrm>
          <a:prstGeom prst="rect">
            <a:avLst/>
          </a:prstGeom>
        </p:spPr>
        <p:txBody>
          <a:bodyPr/>
          <a:lstStyle>
            <a:lvl1pPr marL="342891" indent="-342891">
              <a:buFontTx/>
              <a:buBlip>
                <a:blip r:embed="rId2"/>
              </a:buBlip>
              <a:defRPr sz="1800" b="1"/>
            </a:lvl1pPr>
            <a:lvl2pPr marL="800088" indent="-342900">
              <a:buFont typeface="Wingdings" panose="05000000000000000000" pitchFamily="2" charset="2"/>
              <a:buChar char="§"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17121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505B-7A3A-43BE-BA68-DD5ACCA1A8F0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11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641D-20BE-4946-9F86-4B9D88B300AF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A2B9A-602B-449A-8577-9BFFA05E8EA4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1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208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507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505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040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181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7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428497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A5792A-0434-4B93-9594-2D377AA0385D}" type="slidenum">
              <a:rPr lang="ko-KR" altLang="en-US" sz="1200" smtClean="0"/>
              <a:pPr/>
              <a:t>‹#›</a:t>
            </a:fld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142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9A564C8F-AD69-4064-A13E-32749EFB1FDD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/>
          <a:lstStyle/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0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ptone 2010\연세대학교 08\png\위쪽바.png"/>
          <p:cNvPicPr>
            <a:picLocks noChangeAspect="1" noChangeArrowheads="1"/>
          </p:cNvPicPr>
          <p:nvPr userDrawn="1"/>
        </p:nvPicPr>
        <p:blipFill>
          <a:blip r:embed="rId13"/>
          <a:srcRect t="19321"/>
          <a:stretch>
            <a:fillRect/>
          </a:stretch>
        </p:blipFill>
        <p:spPr bwMode="auto">
          <a:xfrm>
            <a:off x="0" y="908626"/>
            <a:ext cx="9906000" cy="144111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3F3BB6-621D-4B5A-BDBE-315D0E07E87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51" y="188640"/>
            <a:ext cx="643139" cy="5936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536448-FA4E-4E78-88E3-C87A00B2B469}"/>
              </a:ext>
            </a:extLst>
          </p:cNvPr>
          <p:cNvSpPr/>
          <p:nvPr userDrawn="1"/>
        </p:nvSpPr>
        <p:spPr>
          <a:xfrm>
            <a:off x="7917506" y="329301"/>
            <a:ext cx="217435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ntelligent </a:t>
            </a:r>
            <a:r>
              <a:rPr lang="en-US" altLang="ko-KR" sz="1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ystem &amp;</a:t>
            </a:r>
          </a:p>
          <a:p>
            <a:r>
              <a:rPr lang="en-US" altLang="ko-KR" sz="13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ibration </a:t>
            </a:r>
            <a:r>
              <a:rPr lang="en-US" altLang="ko-KR" sz="13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ontrol Lab.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688CA8-1DE2-45B8-8401-228B142589EA}"/>
              </a:ext>
            </a:extLst>
          </p:cNvPr>
          <p:cNvCxnSpPr>
            <a:cxnSpLocks/>
          </p:cNvCxnSpPr>
          <p:nvPr userDrawn="1"/>
        </p:nvCxnSpPr>
        <p:spPr>
          <a:xfrm>
            <a:off x="7946466" y="190375"/>
            <a:ext cx="0" cy="612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4337" y="115895"/>
            <a:ext cx="9534525" cy="656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89D54-6C6E-45C5-9009-CFC425CDC3FC}" type="datetime1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7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5792A-0434-4B93-9594-2D377AA0385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Picture 3" descr="D:\ptone 2010\연세대학교 08\png\위쪽바.png"/>
          <p:cNvPicPr>
            <a:picLocks noChangeAspect="1" noChangeArrowheads="1"/>
          </p:cNvPicPr>
          <p:nvPr userDrawn="1"/>
        </p:nvPicPr>
        <p:blipFill>
          <a:blip r:embed="rId14"/>
          <a:srcRect t="19321"/>
          <a:stretch>
            <a:fillRect/>
          </a:stretch>
        </p:blipFill>
        <p:spPr bwMode="auto">
          <a:xfrm>
            <a:off x="1152449" y="2636919"/>
            <a:ext cx="7800000" cy="113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22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170854" y="2132856"/>
            <a:ext cx="7772400" cy="432048"/>
          </a:xfrm>
        </p:spPr>
        <p:txBody>
          <a:bodyPr/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로봇공학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Robotics toolbox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과제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02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856653" y="4756582"/>
            <a:ext cx="6400800" cy="1752600"/>
          </a:xfrm>
        </p:spPr>
        <p:txBody>
          <a:bodyPr/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Department of Mechanical Engineering, </a:t>
            </a:r>
          </a:p>
          <a:p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Gachon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 University, Korea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792A-0434-4B93-9594-2D377AA0385D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37573" y="3717032"/>
            <a:ext cx="18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sang woo , </a:t>
            </a:r>
            <a:r>
              <a:rPr lang="en-US" altLang="ko-KR" b="1" dirty="0" err="1">
                <a:solidFill>
                  <a:srgbClr val="002060"/>
                </a:solidFill>
                <a:cs typeface="Arial" panose="020B0604020202020204" pitchFamily="34" charset="0"/>
              </a:rPr>
              <a:t>kim</a:t>
            </a:r>
            <a:endParaRPr lang="en-US" altLang="ko-KR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0831" y="188641"/>
            <a:ext cx="6192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2022-12-05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4905" y="277163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54061"/>
                </a:solidFill>
              </a:rPr>
              <a:t>2022-12-05</a:t>
            </a:r>
            <a:endParaRPr lang="ko-KR" altLang="en-US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2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67DCA9-84B6-0BED-736B-5F81BC5EE2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경로 </a:t>
            </a:r>
            <a:r>
              <a:rPr lang="ko-KR" altLang="en-US" dirty="0" err="1"/>
              <a:t>플래닝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AE53C-0309-EE9C-B74B-E0DD9D82E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Planning</a:t>
            </a:r>
            <a:r>
              <a:rPr lang="ko-KR" altLang="en-US" dirty="0"/>
              <a:t>과 </a:t>
            </a:r>
            <a:r>
              <a:rPr lang="en-US" altLang="ko-KR" dirty="0"/>
              <a:t>move</a:t>
            </a:r>
          </a:p>
          <a:p>
            <a:pPr lvl="1"/>
            <a:r>
              <a:rPr lang="ko-KR" altLang="en-US" dirty="0"/>
              <a:t>로봇의 </a:t>
            </a:r>
            <a:r>
              <a:rPr lang="en-US" altLang="ko-KR" dirty="0"/>
              <a:t>“</a:t>
            </a:r>
            <a:r>
              <a:rPr lang="ko-KR" altLang="en-US" dirty="0"/>
              <a:t>위치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속도</a:t>
            </a:r>
            <a:r>
              <a:rPr lang="en-US" altLang="ko-KR" dirty="0"/>
              <a:t>”, “</a:t>
            </a:r>
            <a:r>
              <a:rPr lang="ko-KR" altLang="en-US" dirty="0"/>
              <a:t>시간 간격</a:t>
            </a:r>
            <a:r>
              <a:rPr lang="en-US" altLang="ko-KR" dirty="0"/>
              <a:t>”</a:t>
            </a:r>
            <a:r>
              <a:rPr lang="ko-KR" altLang="en-US" dirty="0"/>
              <a:t>을 조작하여 </a:t>
            </a:r>
            <a:r>
              <a:rPr lang="en-US" altLang="ko-KR" dirty="0"/>
              <a:t>2</a:t>
            </a:r>
            <a:r>
              <a:rPr lang="ko-KR" altLang="en-US" dirty="0"/>
              <a:t>개 이상의 충분한 개수의 </a:t>
            </a:r>
            <a:r>
              <a:rPr lang="en-US" altLang="ko-KR" dirty="0"/>
              <a:t>waypoints</a:t>
            </a:r>
            <a:r>
              <a:rPr lang="ko-KR" altLang="en-US" dirty="0"/>
              <a:t>를 저장한다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적절한 </a:t>
            </a:r>
            <a:r>
              <a:rPr lang="en-US" altLang="ko-KR" dirty="0" err="1"/>
              <a:t>time_precision</a:t>
            </a:r>
            <a:r>
              <a:rPr lang="ko-KR" altLang="en-US" dirty="0"/>
              <a:t>을 결정하고 </a:t>
            </a:r>
            <a:r>
              <a:rPr lang="en-US" altLang="ko-KR" dirty="0"/>
              <a:t>Planning </a:t>
            </a:r>
            <a:r>
              <a:rPr lang="ko-KR" altLang="en-US" dirty="0"/>
              <a:t>버튼을 눌러 로봇의 경로를 생성한다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Plot views</a:t>
            </a:r>
            <a:r>
              <a:rPr lang="ko-KR" altLang="en-US" dirty="0"/>
              <a:t>를 통해 생성된 경로를 확인한다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Move</a:t>
            </a:r>
            <a:r>
              <a:rPr lang="ko-KR" altLang="en-US" dirty="0"/>
              <a:t> 버튼을 눌러 결정된 로봇의 동작을 화면으로 확인한다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1D18D-5BD9-A5A3-DB30-6E06B3D05D22}"/>
              </a:ext>
            </a:extLst>
          </p:cNvPr>
          <p:cNvSpPr txBox="1"/>
          <p:nvPr/>
        </p:nvSpPr>
        <p:spPr>
          <a:xfrm>
            <a:off x="3152800" y="6021288"/>
            <a:ext cx="360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Trajectory planning </a:t>
            </a:r>
            <a:r>
              <a:rPr lang="ko-KR" altLang="en-US" sz="1600" dirty="0"/>
              <a:t>및 </a:t>
            </a:r>
            <a:r>
              <a:rPr lang="en-US" altLang="ko-KR" sz="1600" dirty="0"/>
              <a:t>move </a:t>
            </a:r>
            <a:r>
              <a:rPr lang="ko-KR" altLang="en-US" sz="1600" dirty="0"/>
              <a:t>영상</a:t>
            </a:r>
          </a:p>
        </p:txBody>
      </p:sp>
      <p:pic>
        <p:nvPicPr>
          <p:cNvPr id="5" name="planning과 move">
            <a:hlinkClick r:id="" action="ppaction://media"/>
            <a:extLst>
              <a:ext uri="{FF2B5EF4-FFF2-40B4-BE49-F238E27FC236}">
                <a16:creationId xmlns:a16="http://schemas.microsoft.com/office/drawing/2014/main" id="{32267880-069B-72B1-A327-D3C6B6019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662" y="2998670"/>
            <a:ext cx="8106676" cy="29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67DCA9-84B6-0BED-736B-5F81BC5EE2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경로 </a:t>
            </a:r>
            <a:r>
              <a:rPr lang="ko-KR" altLang="en-US" dirty="0" err="1"/>
              <a:t>플래닝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AE53C-0309-EE9C-B74B-E0DD9D82E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전체 사용 영상</a:t>
            </a:r>
            <a:endParaRPr lang="en-US" altLang="ko-KR" dirty="0"/>
          </a:p>
          <a:p>
            <a:pPr lvl="1"/>
            <a:r>
              <a:rPr lang="ko-KR" altLang="en-US" dirty="0"/>
              <a:t>사용 단계</a:t>
            </a:r>
            <a:endParaRPr lang="en-US" altLang="ko-KR" dirty="0"/>
          </a:p>
          <a:p>
            <a:pPr lvl="2"/>
            <a:r>
              <a:rPr lang="ko-KR" altLang="en-US" dirty="0"/>
              <a:t>위치 입력</a:t>
            </a:r>
            <a:endParaRPr lang="en-US" altLang="ko-KR" dirty="0"/>
          </a:p>
          <a:p>
            <a:pPr lvl="2"/>
            <a:r>
              <a:rPr lang="en-US" altLang="ko-KR" dirty="0"/>
              <a:t>Waypoint </a:t>
            </a:r>
            <a:r>
              <a:rPr lang="ko-KR" altLang="en-US" dirty="0"/>
              <a:t>저장 및 삭제</a:t>
            </a:r>
            <a:endParaRPr lang="en-US" altLang="ko-KR" dirty="0"/>
          </a:p>
          <a:p>
            <a:pPr lvl="3"/>
            <a:r>
              <a:rPr lang="en-US" altLang="ko-KR" dirty="0" err="1"/>
              <a:t>Time_precision</a:t>
            </a:r>
            <a:r>
              <a:rPr lang="en-US" altLang="ko-KR" dirty="0"/>
              <a:t>, speed, </a:t>
            </a:r>
            <a:r>
              <a:rPr lang="en-US" altLang="ko-KR" dirty="0" err="1"/>
              <a:t>time_gap</a:t>
            </a:r>
            <a:r>
              <a:rPr lang="en-US" altLang="ko-KR" dirty="0"/>
              <a:t> </a:t>
            </a:r>
            <a:r>
              <a:rPr lang="ko-KR" altLang="en-US" dirty="0"/>
              <a:t>설정 활용</a:t>
            </a:r>
            <a:endParaRPr lang="en-US" altLang="ko-KR" dirty="0"/>
          </a:p>
          <a:p>
            <a:pPr lvl="2"/>
            <a:r>
              <a:rPr lang="en-US" altLang="ko-KR" dirty="0"/>
              <a:t>Planning </a:t>
            </a:r>
            <a:r>
              <a:rPr lang="ko-KR" altLang="en-US" dirty="0"/>
              <a:t>및 </a:t>
            </a:r>
            <a:r>
              <a:rPr lang="en-US" altLang="ko-KR" dirty="0"/>
              <a:t>move</a:t>
            </a:r>
          </a:p>
          <a:p>
            <a:pPr lvl="3"/>
            <a:r>
              <a:rPr lang="en-US" altLang="ko-KR" dirty="0"/>
              <a:t>Plot views </a:t>
            </a:r>
            <a:r>
              <a:rPr lang="ko-KR" altLang="en-US" dirty="0"/>
              <a:t>확인</a:t>
            </a:r>
          </a:p>
        </p:txBody>
      </p:sp>
      <p:pic>
        <p:nvPicPr>
          <p:cNvPr id="6" name="사용 영상">
            <a:hlinkClick r:id="" action="ppaction://media"/>
            <a:extLst>
              <a:ext uri="{FF2B5EF4-FFF2-40B4-BE49-F238E27FC236}">
                <a16:creationId xmlns:a16="http://schemas.microsoft.com/office/drawing/2014/main" id="{DC8F3A61-70EF-E6EF-9C74-39E481FA2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662" y="3140968"/>
            <a:ext cx="8106675" cy="2911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1117C-45A9-CA4F-D17B-1EF029D58178}"/>
              </a:ext>
            </a:extLst>
          </p:cNvPr>
          <p:cNvSpPr txBox="1"/>
          <p:nvPr/>
        </p:nvSpPr>
        <p:spPr>
          <a:xfrm>
            <a:off x="3152800" y="6237312"/>
            <a:ext cx="36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Trajectory planning simulation</a:t>
            </a:r>
          </a:p>
          <a:p>
            <a:pPr algn="ctr"/>
            <a:r>
              <a:rPr lang="ko-KR" altLang="en-US" sz="1600" dirty="0"/>
              <a:t>전체 사용 영상</a:t>
            </a:r>
          </a:p>
        </p:txBody>
      </p:sp>
    </p:spTree>
    <p:extLst>
      <p:ext uri="{BB962C8B-B14F-4D97-AF65-F5344CB8AC3E}">
        <p14:creationId xmlns:p14="http://schemas.microsoft.com/office/powerpoint/2010/main" val="21565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4D953A-5B39-BD57-C426-4176AB661A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논문 </a:t>
            </a:r>
            <a:r>
              <a:rPr lang="en-US" altLang="ko-KR" dirty="0"/>
              <a:t>follow </a:t>
            </a:r>
            <a:r>
              <a:rPr lang="ko-KR" altLang="en-US" dirty="0"/>
              <a:t>업 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4F3BF-7F64-5AE8-E21E-A2C299BBF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차 곡선 코드 </a:t>
            </a:r>
            <a:endParaRPr lang="en-US" altLang="ko-KR" dirty="0"/>
          </a:p>
          <a:p>
            <a:pPr lvl="1"/>
            <a:r>
              <a:rPr lang="en-US" altLang="ko-KR" dirty="0"/>
              <a:t>poly_5th_6joint.m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1DB4B-0C5E-3AE7-7C0F-A55CFD6F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36" y="1916832"/>
            <a:ext cx="5685927" cy="4441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CBC0F-29E2-C67A-4D64-243DE50A97F7}"/>
              </a:ext>
            </a:extLst>
          </p:cNvPr>
          <p:cNvSpPr txBox="1"/>
          <p:nvPr/>
        </p:nvSpPr>
        <p:spPr>
          <a:xfrm>
            <a:off x="4088904" y="6206635"/>
            <a:ext cx="1656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poly_5th_6joint.m</a:t>
            </a:r>
            <a:r>
              <a:rPr lang="ko-KR" altLang="en-US" sz="900" dirty="0"/>
              <a:t>의 결과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87033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4D953A-5B39-BD57-C426-4176AB661A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논문 </a:t>
            </a:r>
            <a:r>
              <a:rPr lang="en-US" altLang="ko-KR" dirty="0"/>
              <a:t>follow </a:t>
            </a:r>
            <a:r>
              <a:rPr lang="ko-KR" altLang="en-US" dirty="0"/>
              <a:t>업 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4F3BF-7F64-5AE8-E21E-A2C299BBF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End effector </a:t>
            </a:r>
            <a:r>
              <a:rPr lang="ko-KR" altLang="en-US" dirty="0"/>
              <a:t>경로 추적 실습</a:t>
            </a:r>
            <a:endParaRPr lang="en-US" altLang="ko-KR" dirty="0"/>
          </a:p>
          <a:p>
            <a:pPr lvl="1"/>
            <a:r>
              <a:rPr lang="en-US" altLang="ko-KR" dirty="0"/>
              <a:t>script_test_00.m</a:t>
            </a:r>
          </a:p>
          <a:p>
            <a:pPr lvl="1"/>
            <a:r>
              <a:rPr lang="en-US" altLang="ko-KR" dirty="0"/>
              <a:t>script_test_01.m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188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논문과는 결과가 다르게 나오는 모습</a:t>
            </a:r>
            <a:r>
              <a:rPr lang="en-US" altLang="ko-KR" dirty="0"/>
              <a:t>…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C8C9E5-E5AD-F9E2-6ED5-5FBECD3EAC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" b="-1"/>
          <a:stretch/>
        </p:blipFill>
        <p:spPr>
          <a:xfrm>
            <a:off x="2142399" y="2132856"/>
            <a:ext cx="5618913" cy="16470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0506E0-042F-3749-EC47-73EE55381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08" y="4077072"/>
            <a:ext cx="5671983" cy="1656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7FFD9-6D9D-2E14-0395-1C3895E1E9CD}"/>
              </a:ext>
            </a:extLst>
          </p:cNvPr>
          <p:cNvSpPr txBox="1"/>
          <p:nvPr/>
        </p:nvSpPr>
        <p:spPr>
          <a:xfrm>
            <a:off x="4232920" y="3813055"/>
            <a:ext cx="1656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script_test_00.m</a:t>
            </a:r>
            <a:r>
              <a:rPr lang="ko-KR" altLang="en-US" sz="900" dirty="0"/>
              <a:t>의 결과</a:t>
            </a:r>
            <a:endParaRPr lang="en-US" altLang="ko-KR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08920-3251-C513-A786-9335C326DD0B}"/>
              </a:ext>
            </a:extLst>
          </p:cNvPr>
          <p:cNvSpPr txBox="1"/>
          <p:nvPr/>
        </p:nvSpPr>
        <p:spPr>
          <a:xfrm>
            <a:off x="4123763" y="5754452"/>
            <a:ext cx="1656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script_test_01.m</a:t>
            </a:r>
            <a:r>
              <a:rPr lang="ko-KR" altLang="en-US" sz="900" dirty="0"/>
              <a:t>의 결과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90841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CC04DC-B623-82B8-5D8C-C2205C8397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프로그램 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6353D7-7CA4-CD60-9181-D16EA623E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소스코드를 </a:t>
            </a:r>
            <a:r>
              <a:rPr lang="en-US" altLang="ko-KR" dirty="0"/>
              <a:t>MATLAB </a:t>
            </a:r>
            <a:r>
              <a:rPr lang="ko-KR" altLang="en-US" dirty="0"/>
              <a:t>을 통하여 직접 실행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188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방법 </a:t>
            </a:r>
            <a:r>
              <a:rPr lang="en-US" altLang="ko-KR" dirty="0"/>
              <a:t>2 </a:t>
            </a:r>
          </a:p>
          <a:p>
            <a:pPr lvl="1"/>
            <a:r>
              <a:rPr lang="en-US" altLang="ko-KR" dirty="0"/>
              <a:t>MATLAB </a:t>
            </a:r>
            <a:r>
              <a:rPr lang="ko-KR" altLang="en-US" dirty="0"/>
              <a:t>앱으로 설치</a:t>
            </a:r>
            <a:endParaRPr lang="en-US" altLang="ko-KR" dirty="0"/>
          </a:p>
          <a:p>
            <a:pPr lvl="1"/>
            <a:r>
              <a:rPr lang="en-US" altLang="ko-KR" dirty="0"/>
              <a:t>MATLAB</a:t>
            </a:r>
            <a:r>
              <a:rPr lang="ko-KR" altLang="en-US" dirty="0"/>
              <a:t>을 보유한 상태에서 </a:t>
            </a:r>
            <a:br>
              <a:rPr lang="en-US" altLang="ko-KR" dirty="0"/>
            </a:br>
            <a:r>
              <a:rPr lang="en-US" altLang="ko-KR" dirty="0"/>
              <a:t>“Robot Trajectory </a:t>
            </a:r>
            <a:r>
              <a:rPr lang="en-US" altLang="ko-KR" dirty="0" err="1"/>
              <a:t>planning.mlappinstall</a:t>
            </a:r>
            <a:r>
              <a:rPr lang="en-US" altLang="ko-KR" dirty="0"/>
              <a:t>” </a:t>
            </a:r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ko-KR" altLang="en-US" dirty="0"/>
              <a:t>실행하여 설치 후 사용</a:t>
            </a:r>
          </a:p>
          <a:p>
            <a:endParaRPr lang="ko-KR" altLang="en-US" dirty="0"/>
          </a:p>
        </p:txBody>
      </p:sp>
      <p:pic>
        <p:nvPicPr>
          <p:cNvPr id="4" name="matlab appdesigner 사용법">
            <a:hlinkClick r:id="" action="ppaction://media"/>
            <a:extLst>
              <a:ext uri="{FF2B5EF4-FFF2-40B4-BE49-F238E27FC236}">
                <a16:creationId xmlns:a16="http://schemas.microsoft.com/office/drawing/2014/main" id="{8318FEF1-12DE-CF8B-3427-7B03085AD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3000" y="1953095"/>
            <a:ext cx="4320000" cy="2340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B03277-C787-3E6C-A885-1D6E64BCEC03}"/>
              </a:ext>
            </a:extLst>
          </p:cNvPr>
          <p:cNvSpPr txBox="1"/>
          <p:nvPr/>
        </p:nvSpPr>
        <p:spPr>
          <a:xfrm>
            <a:off x="2597738" y="4319548"/>
            <a:ext cx="47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프로그램 실행 방법 설명 영상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8CC0CC-39B3-37DF-0995-4D4B58FFF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44" y="4797152"/>
            <a:ext cx="1152128" cy="15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B3DBB2-4C99-2B8E-1132-8AA6F5F3A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위치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B2888-ECD0-3C4C-E39C-E3FA62CD4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Forward kinematics </a:t>
            </a:r>
            <a:r>
              <a:rPr lang="ko-KR" altLang="en-US" dirty="0"/>
              <a:t>조작</a:t>
            </a:r>
            <a:endParaRPr lang="en-US" altLang="ko-KR" dirty="0"/>
          </a:p>
          <a:p>
            <a:pPr lvl="1"/>
            <a:r>
              <a:rPr lang="ko-KR" altLang="en-US" dirty="0"/>
              <a:t>슬라이더 혹은 편집 박스의 값을 바꾸어 </a:t>
            </a:r>
            <a:r>
              <a:rPr lang="en-US" altLang="ko-KR" dirty="0"/>
              <a:t>Forward kinematics </a:t>
            </a:r>
            <a:r>
              <a:rPr lang="ko-KR" altLang="en-US" dirty="0"/>
              <a:t>조작</a:t>
            </a:r>
            <a:endParaRPr lang="en-US" altLang="ko-KR" dirty="0"/>
          </a:p>
          <a:p>
            <a:pPr lvl="1"/>
            <a:r>
              <a:rPr lang="en-US" altLang="ko-KR" dirty="0"/>
              <a:t>Set zero </a:t>
            </a:r>
            <a:r>
              <a:rPr lang="ko-KR" altLang="en-US" dirty="0"/>
              <a:t>버튼으로 위치를 초기화</a:t>
            </a:r>
            <a:endParaRPr lang="en-US" altLang="ko-KR" dirty="0"/>
          </a:p>
          <a:p>
            <a:pPr lvl="1"/>
            <a:r>
              <a:rPr lang="en-US" altLang="ko-KR" dirty="0"/>
              <a:t>Forward</a:t>
            </a:r>
            <a:r>
              <a:rPr lang="ko-KR" altLang="en-US" dirty="0"/>
              <a:t> </a:t>
            </a:r>
            <a:r>
              <a:rPr lang="en-US" altLang="ko-KR" dirty="0"/>
              <a:t>kinematics</a:t>
            </a:r>
            <a:r>
              <a:rPr lang="ko-KR" altLang="en-US" dirty="0"/>
              <a:t> 자동적용 안될 시에는 </a:t>
            </a:r>
            <a:r>
              <a:rPr lang="en-US" altLang="ko-KR" dirty="0"/>
              <a:t>forward </a:t>
            </a:r>
            <a:r>
              <a:rPr lang="ko-KR" altLang="en-US" dirty="0"/>
              <a:t>버튼으로 수동 적용</a:t>
            </a:r>
          </a:p>
        </p:txBody>
      </p:sp>
      <p:pic>
        <p:nvPicPr>
          <p:cNvPr id="4" name="forward 제어">
            <a:hlinkClick r:id="" action="ppaction://media"/>
            <a:extLst>
              <a:ext uri="{FF2B5EF4-FFF2-40B4-BE49-F238E27FC236}">
                <a16:creationId xmlns:a16="http://schemas.microsoft.com/office/drawing/2014/main" id="{5456A8C0-85A7-3121-DB9C-6214F58D4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3000" y="2564904"/>
            <a:ext cx="6480000" cy="349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AF445-14BE-33DE-ABDE-A7B6F8812BB1}"/>
              </a:ext>
            </a:extLst>
          </p:cNvPr>
          <p:cNvSpPr txBox="1"/>
          <p:nvPr/>
        </p:nvSpPr>
        <p:spPr>
          <a:xfrm>
            <a:off x="2597738" y="6237312"/>
            <a:ext cx="47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Forward kinematics </a:t>
            </a:r>
            <a:r>
              <a:rPr lang="ko-KR" altLang="en-US" dirty="0"/>
              <a:t>조작 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22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B3DBB2-4C99-2B8E-1132-8AA6F5F3A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위치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B2888-ECD0-3C4C-E39C-E3FA62CD4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Inverse kinematics </a:t>
            </a:r>
            <a:r>
              <a:rPr lang="ko-KR" altLang="en-US" dirty="0"/>
              <a:t>조작</a:t>
            </a:r>
            <a:endParaRPr lang="en-US" altLang="ko-KR" dirty="0"/>
          </a:p>
          <a:p>
            <a:pPr lvl="1"/>
            <a:r>
              <a:rPr lang="ko-KR" altLang="en-US" dirty="0"/>
              <a:t>스핀 박스의 값을 바꾸어 </a:t>
            </a:r>
            <a:r>
              <a:rPr lang="en-US" altLang="ko-KR" dirty="0"/>
              <a:t>inverse kinematics </a:t>
            </a:r>
            <a:r>
              <a:rPr lang="ko-KR" altLang="en-US" dirty="0"/>
              <a:t>조작</a:t>
            </a:r>
            <a:br>
              <a:rPr lang="en-US" altLang="ko-KR" dirty="0"/>
            </a:br>
            <a:r>
              <a:rPr lang="ko-KR" altLang="en-US" dirty="0"/>
              <a:t>화살표 클릭과 클릭 후 타이핑 두 방법 모두 값 편집 가능</a:t>
            </a:r>
            <a:endParaRPr lang="en-US" altLang="ko-KR" dirty="0"/>
          </a:p>
          <a:p>
            <a:pPr lvl="1"/>
            <a:r>
              <a:rPr lang="en-US" altLang="ko-KR" dirty="0"/>
              <a:t>Set zero </a:t>
            </a:r>
            <a:r>
              <a:rPr lang="ko-KR" altLang="en-US" dirty="0"/>
              <a:t>버튼으로 위치를 초기화</a:t>
            </a:r>
            <a:endParaRPr lang="en-US" altLang="ko-KR" dirty="0"/>
          </a:p>
          <a:p>
            <a:pPr lvl="1"/>
            <a:r>
              <a:rPr lang="en-US" altLang="ko-KR" dirty="0"/>
              <a:t>Singularity</a:t>
            </a:r>
            <a:r>
              <a:rPr lang="ko-KR" altLang="en-US" dirty="0"/>
              <a:t> 발생시 에러가 발생할 수 있으므로 조작에 주의</a:t>
            </a:r>
          </a:p>
        </p:txBody>
      </p:sp>
      <p:pic>
        <p:nvPicPr>
          <p:cNvPr id="5" name="rpy 제어">
            <a:hlinkClick r:id="" action="ppaction://media"/>
            <a:extLst>
              <a:ext uri="{FF2B5EF4-FFF2-40B4-BE49-F238E27FC236}">
                <a16:creationId xmlns:a16="http://schemas.microsoft.com/office/drawing/2014/main" id="{9101F25F-5CD6-99AC-A3A3-9C4C2B6EC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323" y="2852936"/>
            <a:ext cx="4320000" cy="2331429"/>
          </a:xfrm>
          <a:prstGeom prst="rect">
            <a:avLst/>
          </a:prstGeom>
        </p:spPr>
      </p:pic>
      <p:pic>
        <p:nvPicPr>
          <p:cNvPr id="6" name="xyz 제어">
            <a:hlinkClick r:id="" action="ppaction://media"/>
            <a:extLst>
              <a:ext uri="{FF2B5EF4-FFF2-40B4-BE49-F238E27FC236}">
                <a16:creationId xmlns:a16="http://schemas.microsoft.com/office/drawing/2014/main" id="{6C0DD521-FF98-8DF8-5154-61431D5C02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42678" y="2852936"/>
            <a:ext cx="4320000" cy="233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0D536-430C-BB07-5E46-4082B1A733F4}"/>
              </a:ext>
            </a:extLst>
          </p:cNvPr>
          <p:cNvSpPr txBox="1"/>
          <p:nvPr/>
        </p:nvSpPr>
        <p:spPr>
          <a:xfrm>
            <a:off x="1129507" y="537228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RPY </a:t>
            </a:r>
            <a:r>
              <a:rPr lang="ko-KR" altLang="en-US" sz="1600" dirty="0"/>
              <a:t>조작 영상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E1B9B-BBC1-AFFB-92D5-EBE51BABE892}"/>
              </a:ext>
            </a:extLst>
          </p:cNvPr>
          <p:cNvSpPr txBox="1"/>
          <p:nvPr/>
        </p:nvSpPr>
        <p:spPr>
          <a:xfrm>
            <a:off x="5826514" y="537228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XYZ </a:t>
            </a:r>
            <a:r>
              <a:rPr lang="ko-KR" altLang="en-US" sz="1600" dirty="0"/>
              <a:t>조작 영상</a:t>
            </a:r>
          </a:p>
        </p:txBody>
      </p:sp>
    </p:spTree>
    <p:extLst>
      <p:ext uri="{BB962C8B-B14F-4D97-AF65-F5344CB8AC3E}">
        <p14:creationId xmlns:p14="http://schemas.microsoft.com/office/powerpoint/2010/main" val="97275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B3DBB2-4C99-2B8E-1132-8AA6F5F3A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위치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B2888-ECD0-3C4C-E39C-E3FA62CD4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버튼 조작</a:t>
            </a:r>
            <a:endParaRPr lang="en-US" altLang="ko-KR" dirty="0"/>
          </a:p>
          <a:p>
            <a:pPr lvl="1"/>
            <a:r>
              <a:rPr lang="ko-KR" altLang="en-US" dirty="0"/>
              <a:t>로봇의 위치를 일일이 </a:t>
            </a:r>
            <a:r>
              <a:rPr lang="ko-KR" altLang="en-US" dirty="0" err="1"/>
              <a:t>정할필요</a:t>
            </a:r>
            <a:r>
              <a:rPr lang="ko-KR" altLang="en-US" dirty="0"/>
              <a:t> 없이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Random </a:t>
            </a:r>
            <a:r>
              <a:rPr lang="ko-KR" altLang="en-US" dirty="0"/>
              <a:t>버튼을 통해 임의의 점을 즉시 선택할 수 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0D536-430C-BB07-5E46-4082B1A733F4}"/>
              </a:ext>
            </a:extLst>
          </p:cNvPr>
          <p:cNvSpPr txBox="1"/>
          <p:nvPr/>
        </p:nvSpPr>
        <p:spPr>
          <a:xfrm>
            <a:off x="3476836" y="6068035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Random </a:t>
            </a:r>
            <a:r>
              <a:rPr lang="ko-KR" altLang="en-US" sz="1600" dirty="0"/>
              <a:t>조작 영상</a:t>
            </a:r>
          </a:p>
        </p:txBody>
      </p:sp>
      <p:pic>
        <p:nvPicPr>
          <p:cNvPr id="4" name="random 버튼">
            <a:hlinkClick r:id="" action="ppaction://media"/>
            <a:extLst>
              <a:ext uri="{FF2B5EF4-FFF2-40B4-BE49-F238E27FC236}">
                <a16:creationId xmlns:a16="http://schemas.microsoft.com/office/drawing/2014/main" id="{DDDB4610-0EAD-4E72-A496-1ADA3E2E6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531" y="2780928"/>
            <a:ext cx="8436938" cy="30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5F8891-EB2B-230B-3C46-1D2495D3F0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작업공간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A00B1-0240-7E98-828C-5CB4EF92EF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Workspace test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pPr lvl="1"/>
            <a:r>
              <a:rPr lang="ko-KR" altLang="en-US" dirty="0"/>
              <a:t>원하는 반복회수를 편집 박스에 입력한 후</a:t>
            </a:r>
            <a:br>
              <a:rPr lang="en-US" altLang="ko-KR" dirty="0"/>
            </a:br>
            <a:r>
              <a:rPr lang="ko-KR" altLang="en-US" dirty="0"/>
              <a:t>원하는 버튼을 눌러 </a:t>
            </a:r>
            <a:r>
              <a:rPr lang="en-US" altLang="ko-KR" dirty="0"/>
              <a:t>Workspace test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/>
            <a:r>
              <a:rPr lang="ko-KR" altLang="en-US" dirty="0"/>
              <a:t>버튼의 종류</a:t>
            </a:r>
            <a:endParaRPr lang="en-US" altLang="ko-KR" dirty="0"/>
          </a:p>
          <a:p>
            <a:pPr lvl="2"/>
            <a:r>
              <a:rPr lang="ko-KR" altLang="en-US" dirty="0"/>
              <a:t>로봇의 동작을 확인하는 </a:t>
            </a:r>
            <a:r>
              <a:rPr lang="en-US" altLang="ko-KR" dirty="0"/>
              <a:t>Workspace test </a:t>
            </a:r>
            <a:r>
              <a:rPr lang="ko-KR" altLang="en-US" dirty="0"/>
              <a:t>버튼</a:t>
            </a:r>
            <a:br>
              <a:rPr lang="en-US" altLang="ko-KR" dirty="0"/>
            </a:br>
            <a:r>
              <a:rPr lang="ko-KR" altLang="en-US" dirty="0"/>
              <a:t>랜덤하게 주어진 </a:t>
            </a:r>
            <a:r>
              <a:rPr lang="en-US" altLang="ko-KR" dirty="0"/>
              <a:t>joint </a:t>
            </a:r>
            <a:r>
              <a:rPr lang="ko-KR" altLang="en-US" dirty="0"/>
              <a:t>값에 따른 </a:t>
            </a:r>
            <a:br>
              <a:rPr lang="en-US" altLang="ko-KR" dirty="0"/>
            </a:br>
            <a:r>
              <a:rPr lang="ko-KR" altLang="en-US" dirty="0"/>
              <a:t>로봇의 동작을 보여주는 방식</a:t>
            </a:r>
            <a:endParaRPr lang="en-US" altLang="ko-KR" dirty="0"/>
          </a:p>
          <a:p>
            <a:pPr lvl="3"/>
            <a:r>
              <a:rPr lang="ko-KR" altLang="en-US" dirty="0"/>
              <a:t>동작이 상대적으로 오래 걸린다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1000</a:t>
            </a:r>
            <a:r>
              <a:rPr lang="ko-KR" altLang="en-US" dirty="0"/>
              <a:t>회 약 </a:t>
            </a:r>
            <a:r>
              <a:rPr lang="en-US" altLang="ko-KR" dirty="0"/>
              <a:t>3</a:t>
            </a:r>
            <a:r>
              <a:rPr lang="ko-KR" altLang="en-US" dirty="0"/>
              <a:t>분 이상</a:t>
            </a:r>
            <a:r>
              <a:rPr lang="en-US" altLang="ko-KR" dirty="0"/>
              <a:t>(</a:t>
            </a:r>
            <a:r>
              <a:rPr lang="ko-KR" altLang="en-US" dirty="0"/>
              <a:t>컴퓨터 환경 마다 결과가 다를 수 있음</a:t>
            </a:r>
            <a:r>
              <a:rPr lang="en-US" altLang="ko-KR" dirty="0"/>
              <a:t>.)</a:t>
            </a:r>
            <a:endParaRPr lang="ko-KR" altLang="en-US" dirty="0"/>
          </a:p>
          <a:p>
            <a:pPr lvl="2"/>
            <a:r>
              <a:rPr lang="ko-KR" altLang="en-US" dirty="0"/>
              <a:t>로봇의 동작을 무시하는 </a:t>
            </a:r>
            <a:r>
              <a:rPr lang="en-US" altLang="ko-KR" dirty="0"/>
              <a:t>Workspace test </a:t>
            </a:r>
            <a:r>
              <a:rPr lang="ko-KR" altLang="en-US" dirty="0"/>
              <a:t>버튼</a:t>
            </a:r>
            <a:br>
              <a:rPr lang="en-US" altLang="ko-KR" dirty="0"/>
            </a:br>
            <a:r>
              <a:rPr lang="ko-KR" altLang="en-US" dirty="0"/>
              <a:t>랜덤하게 주어진 </a:t>
            </a:r>
            <a:r>
              <a:rPr lang="en-US" altLang="ko-KR" dirty="0"/>
              <a:t>joint </a:t>
            </a:r>
            <a:r>
              <a:rPr lang="ko-KR" altLang="en-US" dirty="0"/>
              <a:t>값을 내부적으로만 처리하고</a:t>
            </a:r>
            <a:br>
              <a:rPr lang="ko-KR" altLang="en-US" dirty="0"/>
            </a:br>
            <a:r>
              <a:rPr lang="ko-KR" altLang="en-US" dirty="0"/>
              <a:t>로봇의 동작은 무시함으로써 처리속도를 높인 방식</a:t>
            </a:r>
          </a:p>
          <a:p>
            <a:pPr lvl="3"/>
            <a:r>
              <a:rPr lang="ko-KR" altLang="en-US" dirty="0"/>
              <a:t>동작이 상대적으로 빠르다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1000</a:t>
            </a:r>
            <a:r>
              <a:rPr lang="ko-KR" altLang="en-US" dirty="0"/>
              <a:t>회 약 </a:t>
            </a:r>
            <a:r>
              <a:rPr lang="en-US" altLang="ko-KR" dirty="0"/>
              <a:t>1</a:t>
            </a:r>
            <a:r>
              <a:rPr lang="ko-KR" altLang="en-US" dirty="0"/>
              <a:t>분 이하</a:t>
            </a:r>
            <a:r>
              <a:rPr lang="en-US" altLang="ko-KR" dirty="0"/>
              <a:t>(</a:t>
            </a:r>
            <a:r>
              <a:rPr lang="ko-KR" altLang="en-US" dirty="0"/>
              <a:t>컴퓨터 환경 마다 결과가 다를 수 있음</a:t>
            </a:r>
            <a:r>
              <a:rPr lang="en-US" altLang="ko-KR" dirty="0"/>
              <a:t>.)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동작 종료 불가시 대처</a:t>
            </a:r>
            <a:endParaRPr lang="en-US" altLang="ko-KR" dirty="0"/>
          </a:p>
          <a:p>
            <a:pPr lvl="2"/>
            <a:r>
              <a:rPr lang="en-US" altLang="ko-KR" dirty="0"/>
              <a:t>Workspace test </a:t>
            </a:r>
            <a:r>
              <a:rPr lang="ko-KR" altLang="en-US" dirty="0"/>
              <a:t>특징상 </a:t>
            </a:r>
            <a:br>
              <a:rPr lang="en-US" altLang="ko-KR" dirty="0"/>
            </a:br>
            <a:r>
              <a:rPr lang="ko-KR" altLang="en-US" dirty="0"/>
              <a:t>처리시간이 의도보다 </a:t>
            </a:r>
            <a:r>
              <a:rPr lang="ko-KR" altLang="en-US" dirty="0" err="1"/>
              <a:t>오래걸려</a:t>
            </a:r>
            <a:br>
              <a:rPr lang="en-US" altLang="ko-KR" dirty="0"/>
            </a:br>
            <a:r>
              <a:rPr lang="ko-KR" altLang="en-US" dirty="0"/>
              <a:t>사용에 불편이 발생하는 경우</a:t>
            </a:r>
            <a:endParaRPr lang="en-US" altLang="ko-KR" dirty="0"/>
          </a:p>
          <a:p>
            <a:pPr lvl="2"/>
            <a:r>
              <a:rPr lang="en-US" altLang="ko-KR" dirty="0"/>
              <a:t>MATLAB </a:t>
            </a:r>
            <a:r>
              <a:rPr lang="ko-KR" altLang="en-US" dirty="0"/>
              <a:t>기본 명령창에 </a:t>
            </a:r>
            <a:r>
              <a:rPr lang="en-US" altLang="ko-KR" dirty="0" err="1"/>
              <a:t>ctrl+C</a:t>
            </a:r>
            <a:r>
              <a:rPr lang="en-US" altLang="ko-KR" dirty="0"/>
              <a:t> </a:t>
            </a:r>
            <a:r>
              <a:rPr lang="ko-KR" altLang="en-US" dirty="0"/>
              <a:t>를 입력하여</a:t>
            </a:r>
            <a:br>
              <a:rPr lang="en-US" altLang="ko-KR" dirty="0"/>
            </a:br>
            <a:r>
              <a:rPr lang="ko-KR" altLang="en-US" dirty="0"/>
              <a:t>계산을 강제 종료 시킬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6DD339-91FC-FECE-7145-994083B4F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1539711"/>
            <a:ext cx="2952044" cy="4138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58EF2-EBE1-E44E-1E25-518AEFBF0E6D}"/>
              </a:ext>
            </a:extLst>
          </p:cNvPr>
          <p:cNvSpPr txBox="1"/>
          <p:nvPr/>
        </p:nvSpPr>
        <p:spPr>
          <a:xfrm>
            <a:off x="5343044" y="5742503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로봇의 동작을 확인하는 </a:t>
            </a:r>
            <a:endParaRPr lang="en-US" altLang="ko-KR" sz="1100" dirty="0"/>
          </a:p>
          <a:p>
            <a:pPr algn="ctr"/>
            <a:r>
              <a:rPr lang="en-US" altLang="ko-KR" sz="1100" dirty="0"/>
              <a:t>Workspace test </a:t>
            </a:r>
            <a:r>
              <a:rPr lang="ko-KR" altLang="en-US" sz="1100" dirty="0"/>
              <a:t>버튼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605CB-FFED-E7D1-A86B-11AF981DD40C}"/>
              </a:ext>
            </a:extLst>
          </p:cNvPr>
          <p:cNvSpPr txBox="1"/>
          <p:nvPr/>
        </p:nvSpPr>
        <p:spPr>
          <a:xfrm>
            <a:off x="7833320" y="5742504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로봇의 동작을 무시하는 </a:t>
            </a:r>
            <a:endParaRPr lang="en-US" altLang="ko-KR" sz="1100" dirty="0"/>
          </a:p>
          <a:p>
            <a:pPr algn="ctr"/>
            <a:r>
              <a:rPr lang="en-US" altLang="ko-KR" sz="1100" dirty="0"/>
              <a:t>Workspace test </a:t>
            </a:r>
            <a:r>
              <a:rPr lang="ko-KR" altLang="en-US" sz="1100" dirty="0"/>
              <a:t>버튼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BE37554-D389-9367-87FF-83DEEA051B4B}"/>
              </a:ext>
            </a:extLst>
          </p:cNvPr>
          <p:cNvCxnSpPr>
            <a:stCxn id="6" idx="0"/>
          </p:cNvCxnSpPr>
          <p:nvPr/>
        </p:nvCxnSpPr>
        <p:spPr>
          <a:xfrm flipV="1">
            <a:off x="6279148" y="5517232"/>
            <a:ext cx="402044" cy="22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D11081-2436-EEE8-CF93-DEBAD4B9ECDA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625408" y="5517232"/>
            <a:ext cx="144016" cy="22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EF95C5-1738-D133-2A8A-9C822B908642}"/>
              </a:ext>
            </a:extLst>
          </p:cNvPr>
          <p:cNvSpPr txBox="1"/>
          <p:nvPr/>
        </p:nvSpPr>
        <p:spPr>
          <a:xfrm>
            <a:off x="4376936" y="5016499"/>
            <a:ext cx="1482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반복횟수를 적용하는</a:t>
            </a:r>
            <a:endParaRPr lang="en-US" altLang="ko-KR" sz="1100" dirty="0"/>
          </a:p>
          <a:p>
            <a:pPr algn="ctr"/>
            <a:r>
              <a:rPr lang="ko-KR" altLang="en-US" sz="1100" dirty="0"/>
              <a:t>편집 박스</a:t>
            </a:r>
            <a:endParaRPr lang="en-US" altLang="ko-KR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6AFE1BF-F829-6F64-622A-74AB268626A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859100" y="4890782"/>
            <a:ext cx="1263153" cy="34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2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67DCA9-84B6-0BED-736B-5F81BC5EE2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경로 </a:t>
            </a:r>
            <a:r>
              <a:rPr lang="ko-KR" altLang="en-US" dirty="0" err="1"/>
              <a:t>플래닝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AE53C-0309-EE9C-B74B-E0DD9D82E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경로 </a:t>
            </a:r>
            <a:r>
              <a:rPr lang="ko-KR" altLang="en-US" dirty="0" err="1"/>
              <a:t>플래닝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Time precision</a:t>
            </a:r>
            <a:r>
              <a:rPr lang="ko-KR" altLang="en-US" dirty="0"/>
              <a:t> 스핀박스</a:t>
            </a:r>
            <a:endParaRPr lang="en-US" altLang="ko-KR" dirty="0"/>
          </a:p>
          <a:p>
            <a:pPr lvl="2"/>
            <a:r>
              <a:rPr lang="en-US" altLang="ko-KR" dirty="0"/>
              <a:t>Planning </a:t>
            </a:r>
            <a:r>
              <a:rPr lang="ko-KR" altLang="en-US" dirty="0"/>
              <a:t>할 때 시간적 세분화 정도를 결정한다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Speed </a:t>
            </a:r>
            <a:r>
              <a:rPr lang="ko-KR" altLang="en-US" dirty="0"/>
              <a:t>스핀박스</a:t>
            </a:r>
            <a:endParaRPr lang="en-US" altLang="ko-KR" dirty="0"/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waypoint </a:t>
            </a:r>
            <a:r>
              <a:rPr lang="ko-KR" altLang="en-US" dirty="0"/>
              <a:t>에서 로봇이 가질 속도를 선택한다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Time gap</a:t>
            </a:r>
            <a:r>
              <a:rPr lang="ko-KR" altLang="en-US" dirty="0"/>
              <a:t> 스핀박스</a:t>
            </a:r>
            <a:endParaRPr lang="en-US" altLang="ko-KR" dirty="0"/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waypoint</a:t>
            </a:r>
            <a:r>
              <a:rPr lang="ko-KR" altLang="en-US" dirty="0"/>
              <a:t> 간의 시간 간격을 설정한다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Set waypoint </a:t>
            </a:r>
          </a:p>
          <a:p>
            <a:pPr lvl="2"/>
            <a:r>
              <a:rPr lang="ko-KR" altLang="en-US" dirty="0"/>
              <a:t>로봇의 자세를 한</a:t>
            </a:r>
            <a:r>
              <a:rPr lang="en-US" altLang="ko-KR" dirty="0"/>
              <a:t> Waypoint</a:t>
            </a:r>
            <a:r>
              <a:rPr lang="ko-KR" altLang="en-US" dirty="0"/>
              <a:t>로서 기억한다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Clear all waypoints</a:t>
            </a:r>
          </a:p>
          <a:p>
            <a:pPr lvl="2"/>
            <a:r>
              <a:rPr lang="ko-KR" altLang="en-US" dirty="0"/>
              <a:t>기억된 모든 </a:t>
            </a:r>
            <a:r>
              <a:rPr lang="en-US" altLang="ko-KR" dirty="0"/>
              <a:t>waypoints</a:t>
            </a:r>
            <a:r>
              <a:rPr lang="ko-KR" altLang="en-US" dirty="0"/>
              <a:t>들을 삭제한다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DBC61-1FC1-8F03-3CCC-D3152E484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2060848"/>
            <a:ext cx="4190102" cy="335987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08EF2A8-50AC-24DC-3FB9-140588AAED93}"/>
              </a:ext>
            </a:extLst>
          </p:cNvPr>
          <p:cNvCxnSpPr>
            <a:cxnSpLocks/>
          </p:cNvCxnSpPr>
          <p:nvPr/>
        </p:nvCxnSpPr>
        <p:spPr>
          <a:xfrm>
            <a:off x="5241032" y="1988840"/>
            <a:ext cx="504056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0B7BC4-737D-60EA-0DBE-ACC37B49FD34}"/>
              </a:ext>
            </a:extLst>
          </p:cNvPr>
          <p:cNvCxnSpPr/>
          <p:nvPr/>
        </p:nvCxnSpPr>
        <p:spPr>
          <a:xfrm>
            <a:off x="5025008" y="2636912"/>
            <a:ext cx="72008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2B91E0E-6968-FE9E-E24B-FF6114793138}"/>
              </a:ext>
            </a:extLst>
          </p:cNvPr>
          <p:cNvCxnSpPr/>
          <p:nvPr/>
        </p:nvCxnSpPr>
        <p:spPr>
          <a:xfrm>
            <a:off x="4592960" y="3068960"/>
            <a:ext cx="1152128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9A4D1E5-16AD-D104-F9D4-6E689ADF50D5}"/>
              </a:ext>
            </a:extLst>
          </p:cNvPr>
          <p:cNvCxnSpPr/>
          <p:nvPr/>
        </p:nvCxnSpPr>
        <p:spPr>
          <a:xfrm>
            <a:off x="4592960" y="3933056"/>
            <a:ext cx="864096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EA86E1-1786-D243-32D4-B46FA304991C}"/>
              </a:ext>
            </a:extLst>
          </p:cNvPr>
          <p:cNvCxnSpPr/>
          <p:nvPr/>
        </p:nvCxnSpPr>
        <p:spPr>
          <a:xfrm flipV="1">
            <a:off x="4520952" y="4149080"/>
            <a:ext cx="1944216" cy="50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59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67DCA9-84B6-0BED-736B-5F81BC5EE2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경로 </a:t>
            </a:r>
            <a:r>
              <a:rPr lang="ko-KR" altLang="en-US" dirty="0" err="1"/>
              <a:t>플래닝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AE53C-0309-EE9C-B74B-E0DD9D82E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462" y="1196752"/>
            <a:ext cx="9673075" cy="5040561"/>
          </a:xfrm>
        </p:spPr>
        <p:txBody>
          <a:bodyPr/>
          <a:lstStyle/>
          <a:p>
            <a:r>
              <a:rPr lang="ko-KR" altLang="en-US" dirty="0"/>
              <a:t>경로 </a:t>
            </a:r>
            <a:r>
              <a:rPr lang="ko-KR" altLang="en-US" dirty="0" err="1"/>
              <a:t>플래닝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</a:p>
          <a:p>
            <a:pPr lvl="1"/>
            <a:r>
              <a:rPr lang="en-US" altLang="ko-KR" dirty="0"/>
              <a:t>Planning</a:t>
            </a:r>
          </a:p>
          <a:p>
            <a:pPr lvl="2"/>
            <a:r>
              <a:rPr lang="en-US" altLang="ko-KR" dirty="0"/>
              <a:t>Waypoints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이상 저장된 상황에서 누르면</a:t>
            </a:r>
            <a:br>
              <a:rPr lang="en-US" altLang="ko-KR" dirty="0"/>
            </a:br>
            <a:r>
              <a:rPr lang="en-US" altLang="ko-KR" dirty="0"/>
              <a:t>5</a:t>
            </a:r>
            <a:r>
              <a:rPr lang="ko-KR" altLang="en-US" dirty="0"/>
              <a:t>차 다항식 으로 점과 점사이를 잇는 경로를</a:t>
            </a:r>
            <a:br>
              <a:rPr lang="en-US" altLang="ko-KR" dirty="0"/>
            </a:br>
            <a:r>
              <a:rPr lang="ko-KR" altLang="en-US" dirty="0"/>
              <a:t>표현하여 화면에 띄운다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Waypoints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미만으로 존재할 시 </a:t>
            </a:r>
            <a:br>
              <a:rPr lang="en-US" altLang="ko-KR" dirty="0"/>
            </a:br>
            <a:r>
              <a:rPr lang="en-US" altLang="ko-KR" dirty="0"/>
              <a:t>Planning</a:t>
            </a:r>
            <a:r>
              <a:rPr lang="ko-KR" altLang="en-US" dirty="0"/>
              <a:t>은 작동하지 않는다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Move</a:t>
            </a:r>
          </a:p>
          <a:p>
            <a:pPr lvl="2"/>
            <a:r>
              <a:rPr lang="en-US" altLang="ko-KR" dirty="0"/>
              <a:t>Planning</a:t>
            </a:r>
            <a:r>
              <a:rPr lang="ko-KR" altLang="en-US" dirty="0"/>
              <a:t>을 작동완료 시킨 상태에서</a:t>
            </a:r>
            <a:br>
              <a:rPr lang="en-US" altLang="ko-KR" dirty="0"/>
            </a:br>
            <a:r>
              <a:rPr lang="en-US" altLang="ko-KR" dirty="0"/>
              <a:t>Move </a:t>
            </a:r>
            <a:r>
              <a:rPr lang="ko-KR" altLang="en-US" dirty="0"/>
              <a:t>버튼을 누르면</a:t>
            </a:r>
            <a:r>
              <a:rPr lang="en-US" altLang="ko-KR" dirty="0"/>
              <a:t> UI </a:t>
            </a:r>
            <a:r>
              <a:rPr lang="ko-KR" altLang="en-US" dirty="0"/>
              <a:t>상의 로봇이 움직인다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Plot views</a:t>
            </a:r>
          </a:p>
          <a:p>
            <a:pPr lvl="2"/>
            <a:r>
              <a:rPr lang="en-US" altLang="ko-KR" dirty="0"/>
              <a:t>Planning </a:t>
            </a:r>
            <a:r>
              <a:rPr lang="ko-KR" altLang="en-US" dirty="0"/>
              <a:t>된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위치</a:t>
            </a:r>
            <a:r>
              <a:rPr lang="en-US" altLang="ko-KR" dirty="0"/>
              <a:t>”, “</a:t>
            </a:r>
            <a:r>
              <a:rPr lang="ko-KR" altLang="en-US" dirty="0"/>
              <a:t>속도</a:t>
            </a:r>
            <a:r>
              <a:rPr lang="en-US" altLang="ko-KR" dirty="0"/>
              <a:t>”, “</a:t>
            </a:r>
            <a:r>
              <a:rPr lang="ko-KR" altLang="en-US" dirty="0"/>
              <a:t>가속도</a:t>
            </a:r>
            <a:r>
              <a:rPr lang="en-US" altLang="ko-KR" dirty="0"/>
              <a:t>”</a:t>
            </a:r>
            <a:r>
              <a:rPr lang="ko-KR" altLang="en-US" dirty="0"/>
              <a:t>의 결과를</a:t>
            </a:r>
            <a:br>
              <a:rPr lang="en-US" altLang="ko-KR" dirty="0"/>
            </a:br>
            <a:r>
              <a:rPr lang="ko-KR" altLang="en-US" dirty="0"/>
              <a:t>시간에 대하여 그래프로 표시한다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Waypoints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이상 저장된 상황에서</a:t>
            </a:r>
            <a:br>
              <a:rPr lang="en-US" altLang="ko-KR" dirty="0"/>
            </a:br>
            <a:r>
              <a:rPr lang="en-US" altLang="ko-KR" dirty="0"/>
              <a:t>Planning </a:t>
            </a:r>
            <a:r>
              <a:rPr lang="ko-KR" altLang="en-US" dirty="0"/>
              <a:t>버튼을 누르면 그래프가 나타난다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DBC61-1FC1-8F03-3CCC-D3152E484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2060848"/>
            <a:ext cx="4190102" cy="335987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5511B37-20DD-7B80-DC2A-A2900DA8DF2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627094" y="5013176"/>
            <a:ext cx="334018" cy="76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3A3B63-4E5F-6F8A-09E0-CCFCA52C6085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6897216" y="5013176"/>
            <a:ext cx="0" cy="73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69ED69-EFB8-70AD-501F-E874CDA469A8}"/>
              </a:ext>
            </a:extLst>
          </p:cNvPr>
          <p:cNvSpPr txBox="1"/>
          <p:nvPr/>
        </p:nvSpPr>
        <p:spPr>
          <a:xfrm>
            <a:off x="4762998" y="5775208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Planning </a:t>
            </a:r>
            <a:r>
              <a:rPr lang="ko-KR" altLang="en-US" sz="1050" dirty="0"/>
              <a:t>버튼</a:t>
            </a:r>
            <a:endParaRPr lang="en-US" altLang="ko-KR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81D174-72C6-49DD-C006-4CA64C794CA2}"/>
              </a:ext>
            </a:extLst>
          </p:cNvPr>
          <p:cNvSpPr txBox="1"/>
          <p:nvPr/>
        </p:nvSpPr>
        <p:spPr>
          <a:xfrm>
            <a:off x="6033120" y="5751586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Move </a:t>
            </a:r>
            <a:r>
              <a:rPr lang="ko-KR" altLang="en-US" sz="1050" dirty="0"/>
              <a:t>버튼</a:t>
            </a:r>
            <a:endParaRPr lang="en-US" altLang="ko-KR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ABB1E2-D463-1806-E5AA-DA5E6215D65A}"/>
              </a:ext>
            </a:extLst>
          </p:cNvPr>
          <p:cNvSpPr txBox="1"/>
          <p:nvPr/>
        </p:nvSpPr>
        <p:spPr>
          <a:xfrm>
            <a:off x="7665301" y="5775208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Plot views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AC67472-3FB4-EA34-C4C2-8466B115FE84}"/>
              </a:ext>
            </a:extLst>
          </p:cNvPr>
          <p:cNvCxnSpPr>
            <a:stCxn id="24" idx="0"/>
          </p:cNvCxnSpPr>
          <p:nvPr/>
        </p:nvCxnSpPr>
        <p:spPr>
          <a:xfrm flipV="1">
            <a:off x="8529397" y="5394192"/>
            <a:ext cx="0" cy="38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E67BBF-915D-9538-FAA7-D08AFFA749FA}"/>
              </a:ext>
            </a:extLst>
          </p:cNvPr>
          <p:cNvSpPr/>
          <p:nvPr/>
        </p:nvSpPr>
        <p:spPr>
          <a:xfrm>
            <a:off x="7408091" y="2132856"/>
            <a:ext cx="2095050" cy="32043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7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67DCA9-84B6-0BED-736B-5F81BC5EE2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경로 </a:t>
            </a:r>
            <a:r>
              <a:rPr lang="ko-KR" altLang="en-US" dirty="0" err="1"/>
              <a:t>플래닝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AE53C-0309-EE9C-B74B-E0DD9D82E9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Waypoint </a:t>
            </a:r>
            <a:r>
              <a:rPr lang="ko-KR" altLang="en-US" dirty="0"/>
              <a:t>저장 및 삭제</a:t>
            </a:r>
            <a:endParaRPr lang="en-US" altLang="ko-KR" dirty="0"/>
          </a:p>
          <a:p>
            <a:pPr lvl="1"/>
            <a:r>
              <a:rPr lang="ko-KR" altLang="en-US" dirty="0"/>
              <a:t>로봇의 자세를 </a:t>
            </a:r>
            <a:r>
              <a:rPr lang="en-US" altLang="ko-KR" dirty="0"/>
              <a:t>Forward kinematics </a:t>
            </a:r>
            <a:r>
              <a:rPr lang="ko-KR" altLang="en-US" dirty="0"/>
              <a:t>혹은 </a:t>
            </a:r>
            <a:r>
              <a:rPr lang="en-US" altLang="ko-KR" dirty="0"/>
              <a:t>Inverse kinematics</a:t>
            </a:r>
            <a:r>
              <a:rPr lang="ko-KR" altLang="en-US" dirty="0"/>
              <a:t>를 통해 조작</a:t>
            </a:r>
            <a:endParaRPr lang="en-US" altLang="ko-KR" dirty="0"/>
          </a:p>
          <a:p>
            <a:pPr lvl="1"/>
            <a:r>
              <a:rPr lang="ko-KR" altLang="en-US" dirty="0"/>
              <a:t>원하는 자세를 </a:t>
            </a:r>
            <a:r>
              <a:rPr lang="en-US" altLang="ko-KR" dirty="0"/>
              <a:t>Set waypoint </a:t>
            </a:r>
            <a:r>
              <a:rPr lang="ko-KR" altLang="en-US" dirty="0"/>
              <a:t>버튼을 이용하여 저장</a:t>
            </a:r>
            <a:endParaRPr lang="en-US" altLang="ko-KR" dirty="0"/>
          </a:p>
          <a:p>
            <a:pPr lvl="1"/>
            <a:r>
              <a:rPr lang="en-US" altLang="ko-KR" dirty="0"/>
              <a:t>Clear</a:t>
            </a:r>
            <a:r>
              <a:rPr lang="ko-KR" altLang="en-US" dirty="0"/>
              <a:t> </a:t>
            </a:r>
            <a:r>
              <a:rPr lang="en-US" altLang="ko-KR" dirty="0"/>
              <a:t>all waypoint </a:t>
            </a:r>
            <a:r>
              <a:rPr lang="ko-KR" altLang="en-US" dirty="0"/>
              <a:t>버튼을 이용하여 저장된 </a:t>
            </a:r>
            <a:r>
              <a:rPr lang="en-US" altLang="ko-KR" dirty="0"/>
              <a:t>waypoints</a:t>
            </a:r>
            <a:r>
              <a:rPr lang="ko-KR" altLang="en-US" dirty="0"/>
              <a:t>들을 모두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waypoint 저장 및 삭제">
            <a:hlinkClick r:id="" action="ppaction://media"/>
            <a:extLst>
              <a:ext uri="{FF2B5EF4-FFF2-40B4-BE49-F238E27FC236}">
                <a16:creationId xmlns:a16="http://schemas.microsoft.com/office/drawing/2014/main" id="{F4F9F77F-6DF9-4834-8A43-FC6C4757F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662" y="2996952"/>
            <a:ext cx="8106676" cy="2911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3E468-8F0F-FF97-ED46-56B3F0D967AA}"/>
              </a:ext>
            </a:extLst>
          </p:cNvPr>
          <p:cNvSpPr txBox="1"/>
          <p:nvPr/>
        </p:nvSpPr>
        <p:spPr>
          <a:xfrm>
            <a:off x="3476836" y="6021288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Waypoint </a:t>
            </a:r>
            <a:r>
              <a:rPr lang="ko-KR" altLang="en-US" sz="1600" dirty="0"/>
              <a:t>조작 영상</a:t>
            </a:r>
          </a:p>
        </p:txBody>
      </p:sp>
    </p:spTree>
    <p:extLst>
      <p:ext uri="{BB962C8B-B14F-4D97-AF65-F5344CB8AC3E}">
        <p14:creationId xmlns:p14="http://schemas.microsoft.com/office/powerpoint/2010/main" val="7068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+Ari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+Arial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102824</TotalTime>
  <Words>662</Words>
  <Application>Microsoft Office PowerPoint</Application>
  <PresentationFormat>A4 용지(210x297mm)</PresentationFormat>
  <Paragraphs>137</Paragraphs>
  <Slides>13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1_Office 테마</vt:lpstr>
      <vt:lpstr>로봇공학 Robotics toolbox 과제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pks</dc:creator>
  <cp:lastModifiedBy>kimsangwoo</cp:lastModifiedBy>
  <cp:revision>1725</cp:revision>
  <cp:lastPrinted>2017-06-09T01:12:10Z</cp:lastPrinted>
  <dcterms:created xsi:type="dcterms:W3CDTF">2014-06-17T08:21:58Z</dcterms:created>
  <dcterms:modified xsi:type="dcterms:W3CDTF">2023-04-10T04:48:01Z</dcterms:modified>
</cp:coreProperties>
</file>